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9"/>
  </p:handoutMasterIdLst>
  <p:sldIdLst>
    <p:sldId id="257" r:id="rId2"/>
    <p:sldId id="256"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73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19CC3B7-9191-41B9-9932-333084F195B0}" type="datetimeFigureOut">
              <a:rPr lang="en-US" smtClean="0"/>
              <a:t>8/20/2015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C2278255-92C9-4E27-BEA8-504B9A704DFD}" type="slidenum">
              <a:rPr lang="en-US" smtClean="0"/>
              <a:t>‹#›</a:t>
            </a:fld>
            <a:endParaRPr lang="en-US"/>
          </a:p>
        </p:txBody>
      </p:sp>
    </p:spTree>
    <p:extLst>
      <p:ext uri="{BB962C8B-B14F-4D97-AF65-F5344CB8AC3E}">
        <p14:creationId xmlns:p14="http://schemas.microsoft.com/office/powerpoint/2010/main" val="36713728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D5159-2D8C-4CAA-B433-2FB1CF3DAFB3}" type="slidenum">
              <a:rPr lang="en-US" smtClean="0"/>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D5159-2D8C-4CAA-B433-2FB1CF3DAFB3}" type="slidenum">
              <a:rPr lang="en-US" smtClean="0"/>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FD5159-2D8C-4CAA-B433-2FB1CF3DAFB3}" type="slidenum">
              <a:rPr lang="en-US" smtClean="0"/>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D5159-2D8C-4CAA-B433-2FB1CF3DAFB3}" type="slidenum">
              <a:rPr lang="en-US" smtClean="0"/>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5BD14D-EF04-4587-B431-19857326FFA1}" type="datetimeFigureOut">
              <a:rPr lang="en-US" smtClean="0"/>
              <a:t>8/20/2015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D5159-2D8C-4CAA-B433-2FB1CF3DAFB3}"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625BD14D-EF04-4587-B431-19857326FFA1}" type="datetimeFigureOut">
              <a:rPr lang="en-US" smtClean="0"/>
              <a:t>8/20/2015</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BFD5159-2D8C-4CAA-B433-2FB1CF3DAFB3}" type="slidenum">
              <a:rPr lang="en-US" smtClean="0"/>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Mineral Area College</a:t>
            </a:r>
            <a:br>
              <a:rPr lang="en-US" dirty="0" smtClean="0"/>
            </a:br>
            <a:endParaRPr lang="en-US" dirty="0"/>
          </a:p>
        </p:txBody>
      </p:sp>
      <p:sp>
        <p:nvSpPr>
          <p:cNvPr id="5" name="Subtitle 4"/>
          <p:cNvSpPr>
            <a:spLocks noGrp="1"/>
          </p:cNvSpPr>
          <p:nvPr>
            <p:ph type="subTitle" idx="1"/>
          </p:nvPr>
        </p:nvSpPr>
        <p:spPr/>
        <p:txBody>
          <a:bodyPr>
            <a:normAutofit fontScale="85000" lnSpcReduction="20000"/>
          </a:bodyPr>
          <a:lstStyle/>
          <a:p>
            <a:r>
              <a:rPr lang="en-US" dirty="0" smtClean="0"/>
              <a:t>Child Development</a:t>
            </a:r>
            <a:br>
              <a:rPr lang="en-US" dirty="0" smtClean="0"/>
            </a:br>
            <a:r>
              <a:rPr lang="en-US" dirty="0" smtClean="0"/>
              <a:t>Associate (CDA) </a:t>
            </a:r>
            <a:br>
              <a:rPr lang="en-US" dirty="0" smtClean="0"/>
            </a:br>
            <a:r>
              <a:rPr lang="en-US" dirty="0" smtClean="0"/>
              <a:t>National Credential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0" y="1600200"/>
            <a:ext cx="8229600" cy="4708525"/>
          </a:xfrm>
        </p:spPr>
        <p:txBody>
          <a:bodyPr/>
          <a:lstStyle/>
          <a:p>
            <a:pPr>
              <a:buNone/>
            </a:pPr>
            <a:r>
              <a:rPr lang="en-US" dirty="0" smtClean="0"/>
              <a:t>	The Child Development Associate Credential is the most widely recognized credential in early childhood education (ECE) and is a key stepping stone on the path career advancement in ECE.  The CDA is designed to prepare the student to be trained and educated in early childhood development accredited programs.  The CDA is nationally recognized as meeting quality standards for accredited programs.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 for High School Dual CDA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Junior </a:t>
            </a:r>
            <a:r>
              <a:rPr lang="en-US" dirty="0" smtClean="0"/>
              <a:t>Year </a:t>
            </a:r>
            <a:endParaRPr lang="en-US" dirty="0" smtClean="0"/>
          </a:p>
          <a:p>
            <a:pPr lvl="1"/>
            <a:r>
              <a:rPr lang="en-US" dirty="0" smtClean="0"/>
              <a:t>	ECE 1040 Health, Safety, and Nutrition</a:t>
            </a:r>
          </a:p>
          <a:p>
            <a:pPr lvl="1"/>
            <a:r>
              <a:rPr lang="en-US" dirty="0" smtClean="0"/>
              <a:t>	ECE 1020 Guiding Alternative for Young Children</a:t>
            </a:r>
          </a:p>
          <a:p>
            <a:pPr lvl="1"/>
            <a:r>
              <a:rPr lang="en-US" dirty="0" smtClean="0"/>
              <a:t>	120 Hours of Field Experience per </a:t>
            </a:r>
            <a:r>
              <a:rPr lang="en-US" dirty="0" smtClean="0"/>
              <a:t>semester</a:t>
            </a:r>
            <a:endParaRPr lang="en-US" dirty="0" smtClean="0"/>
          </a:p>
          <a:p>
            <a:pPr>
              <a:buNone/>
            </a:pPr>
            <a:r>
              <a:rPr lang="en-US" dirty="0" smtClean="0"/>
              <a:t>	</a:t>
            </a:r>
          </a:p>
          <a:p>
            <a:pPr>
              <a:buNone/>
            </a:pPr>
            <a:r>
              <a:rPr lang="en-US" dirty="0" smtClean="0"/>
              <a:t>	Students schedules must be set up with a local Head Start , accredited or public school preschool in order for practicum experiences to be implemented.</a:t>
            </a:r>
          </a:p>
          <a:p>
            <a:pPr>
              <a:buNone/>
            </a:pPr>
            <a:r>
              <a:rPr lang="en-US" dirty="0" smtClean="0"/>
              <a:t>	</a:t>
            </a:r>
          </a:p>
          <a:p>
            <a:pPr>
              <a:buNone/>
            </a:pPr>
            <a:r>
              <a:rPr lang="en-US" dirty="0" smtClean="0"/>
              <a:t>	Note: (High school course) Child Development should be taken in the Sophomore year or concurrently with the CDA coursework.  The High School Child Development class will not count for college credit.</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Outline for High School Dual CDA</a:t>
            </a:r>
            <a:endParaRPr lang="en-US" dirty="0"/>
          </a:p>
        </p:txBody>
      </p:sp>
      <p:sp>
        <p:nvSpPr>
          <p:cNvPr id="3" name="Content Placeholder 2"/>
          <p:cNvSpPr>
            <a:spLocks noGrp="1"/>
          </p:cNvSpPr>
          <p:nvPr>
            <p:ph idx="1"/>
          </p:nvPr>
        </p:nvSpPr>
        <p:spPr/>
        <p:txBody>
          <a:bodyPr/>
          <a:lstStyle/>
          <a:p>
            <a:r>
              <a:rPr lang="en-US" dirty="0" smtClean="0"/>
              <a:t>Senior Year </a:t>
            </a:r>
          </a:p>
          <a:p>
            <a:r>
              <a:rPr lang="en-US" dirty="0" smtClean="0"/>
              <a:t>(Classes to be taken at MAC’s Main Campus)</a:t>
            </a:r>
          </a:p>
          <a:p>
            <a:pPr>
              <a:buNone/>
            </a:pPr>
            <a:r>
              <a:rPr lang="en-US" dirty="0" smtClean="0"/>
              <a:t>	ECE 1000 Introduction to EC Education</a:t>
            </a:r>
          </a:p>
          <a:p>
            <a:pPr>
              <a:buNone/>
            </a:pPr>
            <a:r>
              <a:rPr lang="en-US" dirty="0" smtClean="0"/>
              <a:t>	ECE 1060 CDA Credential Prep</a:t>
            </a:r>
          </a:p>
          <a:p>
            <a:pPr>
              <a:buNone/>
            </a:pPr>
            <a:r>
              <a:rPr lang="en-US" dirty="0" smtClean="0"/>
              <a:t>	120 Hours of field </a:t>
            </a:r>
            <a:r>
              <a:rPr lang="en-US" dirty="0"/>
              <a:t>e</a:t>
            </a:r>
            <a:r>
              <a:rPr lang="en-US" dirty="0" smtClean="0"/>
              <a:t>xperience per semester</a:t>
            </a:r>
          </a:p>
          <a:p>
            <a:pPr>
              <a:buNone/>
            </a:pPr>
            <a:r>
              <a:rPr lang="en-US" dirty="0" smtClean="0"/>
              <a:t>    </a:t>
            </a:r>
            <a:r>
              <a:rPr lang="en-US" dirty="0" smtClean="0">
                <a:solidFill>
                  <a:srgbClr val="C00000"/>
                </a:solidFill>
              </a:rPr>
              <a:t>Students will be </a:t>
            </a:r>
            <a:r>
              <a:rPr lang="en-US" dirty="0" smtClean="0">
                <a:solidFill>
                  <a:srgbClr val="C00000"/>
                </a:solidFill>
              </a:rPr>
              <a:t>chosen </a:t>
            </a:r>
            <a:r>
              <a:rPr lang="en-US" dirty="0" smtClean="0">
                <a:solidFill>
                  <a:srgbClr val="C00000"/>
                </a:solidFill>
              </a:rPr>
              <a:t>for scholarships to complete the 2</a:t>
            </a:r>
            <a:r>
              <a:rPr lang="en-US" baseline="30000" dirty="0" smtClean="0">
                <a:solidFill>
                  <a:srgbClr val="C00000"/>
                </a:solidFill>
              </a:rPr>
              <a:t>nd</a:t>
            </a:r>
            <a:r>
              <a:rPr lang="en-US" dirty="0" smtClean="0">
                <a:solidFill>
                  <a:srgbClr val="C00000"/>
                </a:solidFill>
              </a:rPr>
              <a:t> year of the program. </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CDA Job Opportunities</a:t>
            </a:r>
            <a:endParaRPr lang="en-US" dirty="0"/>
          </a:p>
        </p:txBody>
      </p:sp>
      <p:sp>
        <p:nvSpPr>
          <p:cNvPr id="3" name="Content Placeholder 2"/>
          <p:cNvSpPr>
            <a:spLocks noGrp="1"/>
          </p:cNvSpPr>
          <p:nvPr>
            <p:ph idx="1"/>
          </p:nvPr>
        </p:nvSpPr>
        <p:spPr/>
        <p:txBody>
          <a:bodyPr>
            <a:normAutofit/>
          </a:bodyPr>
          <a:lstStyle/>
          <a:p>
            <a:r>
              <a:rPr lang="en-US" dirty="0" smtClean="0"/>
              <a:t>Assistant Classroom Teacher: Head Start, Even Start, First Steps, YMCA</a:t>
            </a:r>
          </a:p>
          <a:p>
            <a:r>
              <a:rPr lang="en-US" dirty="0" smtClean="0"/>
              <a:t>Lead Teacher: Licensed and/or accredited privately-owned programs</a:t>
            </a:r>
          </a:p>
          <a:p>
            <a:r>
              <a:rPr lang="en-US" dirty="0" smtClean="0"/>
              <a:t>Child Care Associate: Community Services such as YMCA child care programs or Business Services such as employer owned child care programs.</a:t>
            </a:r>
          </a:p>
          <a:p>
            <a:r>
              <a:rPr lang="en-US" dirty="0" smtClean="0"/>
              <a:t>Director of a Licensed Child Care Center: up to 20 children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 Opportunities in ECE</a:t>
            </a:r>
            <a:endParaRPr lang="en-US" dirty="0"/>
          </a:p>
        </p:txBody>
      </p:sp>
      <p:sp>
        <p:nvSpPr>
          <p:cNvPr id="3" name="Content Placeholder 2"/>
          <p:cNvSpPr>
            <a:spLocks noGrp="1"/>
          </p:cNvSpPr>
          <p:nvPr>
            <p:ph idx="1"/>
          </p:nvPr>
        </p:nvSpPr>
        <p:spPr/>
        <p:txBody>
          <a:bodyPr/>
          <a:lstStyle/>
          <a:p>
            <a:r>
              <a:rPr lang="en-US" dirty="0" smtClean="0"/>
              <a:t>MAC Director Certification</a:t>
            </a:r>
          </a:p>
          <a:p>
            <a:r>
              <a:rPr lang="en-US" dirty="0" smtClean="0"/>
              <a:t>MAC Associate of Applied Science in Child Development</a:t>
            </a:r>
          </a:p>
          <a:p>
            <a:r>
              <a:rPr lang="en-US" dirty="0" smtClean="0"/>
              <a:t>College Credit Hours towards MAC Associate of Arts in Teaching</a:t>
            </a:r>
          </a:p>
          <a:p>
            <a:r>
              <a:rPr lang="en-US" dirty="0" smtClean="0"/>
              <a:t>2 + 2 Central Methodist University of Science in Child Development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 </a:t>
            </a:r>
            <a:endParaRPr lang="en-US" dirty="0"/>
          </a:p>
        </p:txBody>
      </p:sp>
      <p:sp>
        <p:nvSpPr>
          <p:cNvPr id="3" name="Content Placeholder 2"/>
          <p:cNvSpPr>
            <a:spLocks noGrp="1"/>
          </p:cNvSpPr>
          <p:nvPr>
            <p:ph idx="1"/>
          </p:nvPr>
        </p:nvSpPr>
        <p:spPr/>
        <p:txBody>
          <a:bodyPr/>
          <a:lstStyle/>
          <a:p>
            <a:r>
              <a:rPr lang="en-US" dirty="0" smtClean="0"/>
              <a:t>Parents and students must sign a Memorandum of Understanding and view the articulation agreement.</a:t>
            </a:r>
          </a:p>
          <a:p>
            <a:r>
              <a:rPr lang="en-US" dirty="0" smtClean="0"/>
              <a:t>Students will not start observations until this requirement is met.</a:t>
            </a:r>
          </a:p>
          <a:p>
            <a:r>
              <a:rPr lang="en-US" dirty="0" smtClean="0"/>
              <a:t>Questions, comments, or concerns? </a:t>
            </a:r>
            <a:endParaRPr lang="en-US" dirty="0"/>
          </a:p>
        </p:txBody>
      </p:sp>
    </p:spTree>
    <p:extLst>
      <p:ext uri="{BB962C8B-B14F-4D97-AF65-F5344CB8AC3E}">
        <p14:creationId xmlns:p14="http://schemas.microsoft.com/office/powerpoint/2010/main" val="19722730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246</TotalTime>
  <Words>163</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NewsPrint</vt:lpstr>
      <vt:lpstr>Mineral Area College </vt:lpstr>
      <vt:lpstr>PowerPoint Presentation</vt:lpstr>
      <vt:lpstr>Outline for High School Dual CDA</vt:lpstr>
      <vt:lpstr>Outline for High School Dual CDA</vt:lpstr>
      <vt:lpstr>CDA Job Opportunities</vt:lpstr>
      <vt:lpstr>Education Opportunities in ECE</vt:lpstr>
      <vt:lpstr>What’s next?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Mineral Area College</dc:title>
  <dc:creator>Jim</dc:creator>
  <cp:lastModifiedBy>Jennifer L. Sikes</cp:lastModifiedBy>
  <cp:revision>16</cp:revision>
  <cp:lastPrinted>2014-12-11T20:00:03Z</cp:lastPrinted>
  <dcterms:created xsi:type="dcterms:W3CDTF">2014-12-08T00:29:14Z</dcterms:created>
  <dcterms:modified xsi:type="dcterms:W3CDTF">2015-08-20T15:36:38Z</dcterms:modified>
</cp:coreProperties>
</file>